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5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  <p:sldId id="392" r:id="rId28"/>
    <p:sldId id="393" r:id="rId29"/>
    <p:sldId id="394" r:id="rId30"/>
    <p:sldId id="397" r:id="rId31"/>
    <p:sldId id="398" r:id="rId32"/>
    <p:sldId id="395" r:id="rId33"/>
    <p:sldId id="3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Maker Training Session" id="{CE57AABB-C438-4783-8947-65486573E810}">
          <p14:sldIdLst>
            <p14:sldId id="375"/>
            <p14:sldId id="381"/>
            <p14:sldId id="392"/>
            <p14:sldId id="393"/>
            <p14:sldId id="394"/>
            <p14:sldId id="397"/>
            <p14:sldId id="398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7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5.png"/><Relationship Id="rId7" Type="http://schemas.openxmlformats.org/officeDocument/2006/relationships/slide" Target="slide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youtube.com/watch?v=QKbJxytERvg&amp;ab_channel=AdafruitIndust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March 20,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284102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0E7AEA37-2CBD-460C-A760-2EBE03A8F67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Electrical Prototyping and PCBs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Breadboards</a:t>
            </a:r>
          </a:p>
        </p:txBody>
      </p:sp>
      <p:pic>
        <p:nvPicPr>
          <p:cNvPr id="11" name="Picture 4" descr="Image result for breadboard layout">
            <a:extLst>
              <a:ext uri="{FF2B5EF4-FFF2-40B4-BE49-F238E27FC236}">
                <a16:creationId xmlns:a16="http://schemas.microsoft.com/office/drawing/2014/main" id="{5865E0CC-F46B-403A-8FC3-79C9145E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3981" r="1231"/>
          <a:stretch/>
        </p:blipFill>
        <p:spPr bwMode="auto">
          <a:xfrm>
            <a:off x="4626010" y="2131835"/>
            <a:ext cx="3258031" cy="20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F0229-6F10-460A-8BC9-7FA9E6439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44"/>
          <a:stretch/>
        </p:blipFill>
        <p:spPr>
          <a:xfrm>
            <a:off x="8115378" y="2130248"/>
            <a:ext cx="3766732" cy="4443576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D1695C16-6E5B-4A0D-B613-7E8DE5E9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41" y="4526404"/>
            <a:ext cx="4039753" cy="2047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98962-B7C0-43FA-AA4D-F45864481E76}"/>
              </a:ext>
            </a:extLst>
          </p:cNvPr>
          <p:cNvSpPr txBox="1"/>
          <p:nvPr/>
        </p:nvSpPr>
        <p:spPr>
          <a:xfrm>
            <a:off x="1096997" y="2140085"/>
            <a:ext cx="32976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Allows rapid prototyping.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 soldering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Works well for through-hole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Circuits can be adjusted very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Relatively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4965-A06A-47E3-8EAF-591A1149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ProtoBoards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4ED0-2145-429A-A897-0E67EA92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833814" cy="4206240"/>
          </a:xfrm>
        </p:spPr>
        <p:txBody>
          <a:bodyPr>
            <a:normAutofit/>
          </a:bodyPr>
          <a:lstStyle/>
          <a:p>
            <a:r>
              <a:rPr lang="en-US" dirty="0"/>
              <a:t>Requires soldering</a:t>
            </a:r>
          </a:p>
          <a:p>
            <a:r>
              <a:rPr lang="en-US" dirty="0"/>
              <a:t>More robust and permanent.</a:t>
            </a:r>
          </a:p>
          <a:p>
            <a:r>
              <a:rPr lang="en-US" dirty="0"/>
              <a:t>Circuits can be adjusted but requires re-soldering.</a:t>
            </a:r>
          </a:p>
          <a:p>
            <a:r>
              <a:rPr lang="en-US" dirty="0"/>
              <a:t>Relatively cheap.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Perf-board: grid of isolated pads</a:t>
            </a:r>
          </a:p>
          <a:p>
            <a:pPr lvl="1"/>
            <a:r>
              <a:rPr lang="en-US" dirty="0"/>
              <a:t>Stripboard(Veroboard): strips of connected pads</a:t>
            </a:r>
          </a:p>
          <a:p>
            <a:pPr lvl="1"/>
            <a:r>
              <a:rPr lang="en-US" dirty="0"/>
              <a:t>Perma-Protoboard: breadboard style connected pads</a:t>
            </a:r>
          </a:p>
        </p:txBody>
      </p:sp>
      <p:pic>
        <p:nvPicPr>
          <p:cNvPr id="1028" name="Picture 4" descr="Image result for permanent breadboard">
            <a:extLst>
              <a:ext uri="{FF2B5EF4-FFF2-40B4-BE49-F238E27FC236}">
                <a16:creationId xmlns:a16="http://schemas.microsoft.com/office/drawing/2014/main" id="{11B44085-E35C-4ADB-AC51-995D9820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3500" l="10000" r="92875">
                        <a14:foregroundMark x1="12750" y1="74750" x2="11250" y2="70500"/>
                        <a14:foregroundMark x1="20750" y1="74500" x2="58125" y2="93500"/>
                        <a14:foregroundMark x1="58125" y1="93500" x2="47375" y2="89625"/>
                        <a14:foregroundMark x1="73750" y1="59250" x2="82125" y2="40875"/>
                        <a14:foregroundMark x1="89625" y1="23875" x2="52750" y2="9000"/>
                        <a14:foregroundMark x1="52750" y1="9000" x2="42375" y2="10250"/>
                        <a14:foregroundMark x1="90125" y1="24000" x2="85750" y2="21125"/>
                        <a14:foregroundMark x1="43625" y1="5500" x2="91625" y2="23125"/>
                        <a14:foregroundMark x1="91625" y1="23125" x2="91625" y2="23125"/>
                        <a14:foregroundMark x1="10875" y1="73250" x2="10625" y2="71750"/>
                        <a14:foregroundMark x1="90875" y1="22750" x2="48625" y2="6875"/>
                        <a14:foregroundMark x1="49750" y1="6250" x2="67500" y2="16250"/>
                        <a14:foregroundMark x1="67500" y1="16250" x2="85750" y2="19500"/>
                        <a14:foregroundMark x1="85750" y1="19500" x2="67375" y2="14375"/>
                        <a14:foregroundMark x1="67375" y1="14375" x2="66000" y2="13500"/>
                        <a14:foregroundMark x1="78875" y1="18000" x2="61625" y2="12250"/>
                        <a14:foregroundMark x1="61625" y1="12250" x2="78625" y2="16500"/>
                        <a14:foregroundMark x1="70250" y1="15750" x2="53250" y2="9250"/>
                        <a14:foregroundMark x1="53250" y1="9250" x2="71250" y2="14000"/>
                        <a14:foregroundMark x1="71250" y1="14000" x2="71500" y2="14250"/>
                        <a14:foregroundMark x1="66250" y1="12250" x2="66250" y2="12500"/>
                        <a14:foregroundMark x1="92540" y1="23518" x2="93001" y2="23838"/>
                        <a14:foregroundMark x1="89625" y1="21500" x2="91569" y2="22846"/>
                        <a14:backgroundMark x1="92125" y1="25250" x2="94125" y2="22000"/>
                        <a14:backgroundMark x1="92375" y1="26000" x2="92375" y2="23000"/>
                        <a14:backgroundMark x1="92375" y1="25500" x2="93125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26" y="1856407"/>
            <a:ext cx="2606859" cy="26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rma protoboard">
            <a:extLst>
              <a:ext uri="{FF2B5EF4-FFF2-40B4-BE49-F238E27FC236}">
                <a16:creationId xmlns:a16="http://schemas.microsoft.com/office/drawing/2014/main" id="{A358E3CE-C125-4980-B830-102495A0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17" r="93750">
                        <a14:foregroundMark x1="10583" y1="15889" x2="6500" y2="31444"/>
                        <a14:foregroundMark x1="6500" y1="31444" x2="6417" y2="77556"/>
                        <a14:foregroundMark x1="6417" y1="77556" x2="15083" y2="88444"/>
                        <a14:foregroundMark x1="15083" y1="88444" x2="25583" y2="87111"/>
                        <a14:foregroundMark x1="79500" y1="87778" x2="92500" y2="85000"/>
                        <a14:foregroundMark x1="92500" y1="85000" x2="93750" y2="15000"/>
                        <a14:backgroundMark x1="7917" y1="50444" x2="8417" y2="50667"/>
                        <a14:backgroundMark x1="91917" y1="51556" x2="92083" y2="49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199" y="4688245"/>
            <a:ext cx="2893007" cy="21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ripboard">
            <a:extLst>
              <a:ext uri="{FF2B5EF4-FFF2-40B4-BE49-F238E27FC236}">
                <a16:creationId xmlns:a16="http://schemas.microsoft.com/office/drawing/2014/main" id="{633D9141-427E-4179-90B1-B1461BF8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99" b="95423" l="6667" r="92000">
                        <a14:foregroundMark x1="61667" y1="8099" x2="68667" y2="9155"/>
                        <a14:foregroundMark x1="89000" y1="20423" x2="92333" y2="23239"/>
                        <a14:foregroundMark x1="39333" y1="90845" x2="21667" y2="90141"/>
                        <a14:foregroundMark x1="21667" y1="90141" x2="6667" y2="79577"/>
                        <a14:foregroundMark x1="6667" y1="79577" x2="10333" y2="73592"/>
                        <a14:foregroundMark x1="30667" y1="94014" x2="34000" y2="95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348" y="1925924"/>
            <a:ext cx="2606859" cy="24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BC5DA5-3CEF-4262-87E2-5965089DFF9B}"/>
              </a:ext>
            </a:extLst>
          </p:cNvPr>
          <p:cNvSpPr txBox="1">
            <a:spLocks/>
          </p:cNvSpPr>
          <p:nvPr/>
        </p:nvSpPr>
        <p:spPr>
          <a:xfrm>
            <a:off x="7097611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Perf-board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B094B00-6829-4C85-9C14-B706C84D682F}"/>
              </a:ext>
            </a:extLst>
          </p:cNvPr>
          <p:cNvSpPr txBox="1">
            <a:spLocks/>
          </p:cNvSpPr>
          <p:nvPr/>
        </p:nvSpPr>
        <p:spPr>
          <a:xfrm>
            <a:off x="9379348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Strip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-board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46BA727-1619-4523-A662-6CB1996BF957}"/>
              </a:ext>
            </a:extLst>
          </p:cNvPr>
          <p:cNvSpPr txBox="1">
            <a:spLocks/>
          </p:cNvSpPr>
          <p:nvPr/>
        </p:nvSpPr>
        <p:spPr>
          <a:xfrm>
            <a:off x="7419343" y="5497803"/>
            <a:ext cx="1682321" cy="72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Perma-Proto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49478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5C65-078D-449A-9F0C-35B0C35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Circuit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31CD-D99F-4F58-A627-8739F27B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622148" cy="4206240"/>
          </a:xfrm>
        </p:spPr>
        <p:txBody>
          <a:bodyPr/>
          <a:lstStyle/>
          <a:p>
            <a:r>
              <a:rPr lang="en-US" dirty="0"/>
              <a:t>Requires soldering.</a:t>
            </a:r>
          </a:p>
          <a:p>
            <a:r>
              <a:rPr lang="en-US" dirty="0"/>
              <a:t>Extremely robust and permanent.</a:t>
            </a:r>
          </a:p>
          <a:p>
            <a:r>
              <a:rPr lang="en-US" dirty="0"/>
              <a:t>Requires computerized design.</a:t>
            </a:r>
          </a:p>
          <a:p>
            <a:r>
              <a:rPr lang="en-US" dirty="0"/>
              <a:t>Assuming correct design eliminates wiring mistakes.</a:t>
            </a:r>
          </a:p>
          <a:p>
            <a:r>
              <a:rPr lang="en-US" dirty="0"/>
              <a:t>Relatively complicated manufacturing process.</a:t>
            </a:r>
          </a:p>
          <a:p>
            <a:r>
              <a:rPr lang="en-US" dirty="0"/>
              <a:t>Hard to make adjustments.</a:t>
            </a:r>
          </a:p>
        </p:txBody>
      </p:sp>
      <p:pic>
        <p:nvPicPr>
          <p:cNvPr id="3074" name="Picture 2" descr="https://lh3.googleusercontent.com/ICI-HNvSQIIUgPh2s-7cRdT9SlWBw2txYb1PpxeZs2B-p7xp9kuqLv4lLz0DY35U9IrYADMr27GDIzNryoyU88SiqxrBCPWyP2A8zdENnth2hvfpT9j6BH_X2gj6TNU-Y1F8TH9vnHzC6uv9QBq9k3dbidSzcBObkMBTCkhX88bVNZX6B1eLi0blQvrItDXheG5_0xCAzYSqbrGW9B1pixw_pW1iMlJfDj0EEnd3JpM5UT3dD0V_RKHQC9XZhPi8RoAH2TmrJEeEPorET5brv4LDDEhlakcrv9BxOn7MXSWOnSE2AlsOzQXrtMhMDKCTNzGsjIWeyLh476JS9LrDhpc6LOUGCYckepTAM53XEAgm3pTwbvT1CKTgva9CMuxx6zAAglj50U0qWrQidpH8mDs1iGusLpSdQRmYSZ6ihsAoIi3BcV9A9hA2PbBLSPXaF5nkvzHt1eEG-BgA7aooOmvIDCg0Rj6PyyHulAaRLTqr6kkopOacrRkdMbG1tr36WmPkCjyWet_XsUuLs940SumzC4mPH-8Trjy75k635jf424y_69D99_0eAyhZN0Sjsxv-fABwQAK0Ftspwjhyr3Sges8gtU-Dd2rDYffq=w1240-h930-no">
            <a:extLst>
              <a:ext uri="{FF2B5EF4-FFF2-40B4-BE49-F238E27FC236}">
                <a16:creationId xmlns:a16="http://schemas.microsoft.com/office/drawing/2014/main" id="{E7E67F7D-DEEF-49E2-8B46-8A325EA5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67" y="2162386"/>
            <a:ext cx="5407379" cy="405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99B-684D-498C-B97D-ACCD6B61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75B7-0E49-4A77-88B6-F7444FAD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984" y="3294612"/>
            <a:ext cx="2886481" cy="2602653"/>
          </a:xfrm>
        </p:spPr>
        <p:txBody>
          <a:bodyPr>
            <a:normAutofit/>
          </a:bodyPr>
          <a:lstStyle/>
          <a:p>
            <a:r>
              <a:rPr lang="en-US" sz="1800" dirty="0"/>
              <a:t>Easy to use.</a:t>
            </a:r>
          </a:p>
          <a:p>
            <a:r>
              <a:rPr lang="en-US" sz="1800" dirty="0"/>
              <a:t>Professional tool.</a:t>
            </a:r>
          </a:p>
          <a:p>
            <a:r>
              <a:rPr lang="en-US" sz="1800" dirty="0"/>
              <a:t>Free version Limitations:</a:t>
            </a:r>
          </a:p>
          <a:p>
            <a:pPr lvl="1"/>
            <a:r>
              <a:rPr lang="en-US" sz="1600" dirty="0"/>
              <a:t>2 layers</a:t>
            </a:r>
          </a:p>
          <a:p>
            <a:pPr lvl="1"/>
            <a:r>
              <a:rPr lang="en-US" sz="1600" dirty="0"/>
              <a:t>300 connections</a:t>
            </a:r>
          </a:p>
          <a:p>
            <a:r>
              <a:rPr lang="en-US" sz="1800" dirty="0"/>
              <a:t>Moderately priced student version (~$125)</a:t>
            </a:r>
          </a:p>
        </p:txBody>
      </p:sp>
      <p:pic>
        <p:nvPicPr>
          <p:cNvPr id="2050" name="Picture 2" descr="Image result for diptrace logo">
            <a:extLst>
              <a:ext uri="{FF2B5EF4-FFF2-40B4-BE49-F238E27FC236}">
                <a16:creationId xmlns:a16="http://schemas.microsoft.com/office/drawing/2014/main" id="{CE45D38B-AA59-469F-B275-BD0F33719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-12450" r="-2265" b="-16236"/>
          <a:stretch/>
        </p:blipFill>
        <p:spPr bwMode="auto">
          <a:xfrm>
            <a:off x="1202919" y="2216269"/>
            <a:ext cx="3464612" cy="10501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Image result for kicad logo">
            <a:extLst>
              <a:ext uri="{FF2B5EF4-FFF2-40B4-BE49-F238E27FC236}">
                <a16:creationId xmlns:a16="http://schemas.microsoft.com/office/drawing/2014/main" id="{B2FB4F85-66A4-432E-97F6-EBE4F6C5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2221609"/>
            <a:ext cx="3276600" cy="10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agle pcb logo">
            <a:extLst>
              <a:ext uri="{FF2B5EF4-FFF2-40B4-BE49-F238E27FC236}">
                <a16:creationId xmlns:a16="http://schemas.microsoft.com/office/drawing/2014/main" id="{8FDEFAD7-CF87-479D-B791-959A23EA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47" t="-11656" r="-9847" b="-19507"/>
          <a:stretch/>
        </p:blipFill>
        <p:spPr bwMode="auto">
          <a:xfrm>
            <a:off x="7944131" y="2221609"/>
            <a:ext cx="2584333" cy="105019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47B35E-7868-4E25-A873-8B188A011B01}"/>
              </a:ext>
            </a:extLst>
          </p:cNvPr>
          <p:cNvSpPr txBox="1">
            <a:spLocks/>
          </p:cNvSpPr>
          <p:nvPr/>
        </p:nvSpPr>
        <p:spPr>
          <a:xfrm>
            <a:off x="7944131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Strong internet community.</a:t>
            </a:r>
          </a:p>
          <a:p>
            <a:r>
              <a:rPr lang="en-US" sz="1800" dirty="0"/>
              <a:t>Part of Autodesk Suite</a:t>
            </a:r>
          </a:p>
          <a:p>
            <a:r>
              <a:rPr lang="en-US" sz="1800" dirty="0"/>
              <a:t>Free student version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8F7C15-E28C-4F4F-AD6C-45ABF0E3BA58}"/>
              </a:ext>
            </a:extLst>
          </p:cNvPr>
          <p:cNvSpPr txBox="1">
            <a:spLocks/>
          </p:cNvSpPr>
          <p:nvPr/>
        </p:nvSpPr>
        <p:spPr>
          <a:xfrm>
            <a:off x="4862590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Open source</a:t>
            </a:r>
          </a:p>
          <a:p>
            <a:r>
              <a:rPr lang="en-US" sz="1800" dirty="0"/>
              <a:t>Free</a:t>
            </a:r>
          </a:p>
          <a:p>
            <a:r>
              <a:rPr lang="en-US" sz="1800" dirty="0"/>
              <a:t>Limited capability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662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B77D-DF56-451F-9815-B3C2585A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of PCB’s</a:t>
            </a:r>
          </a:p>
        </p:txBody>
      </p:sp>
      <p:pic>
        <p:nvPicPr>
          <p:cNvPr id="1028" name="Picture 4" descr="https://www.smart-prototyping.com/image/data/1_services/1_electrical/4-LayerStack.jpg">
            <a:extLst>
              <a:ext uri="{FF2B5EF4-FFF2-40B4-BE49-F238E27FC236}">
                <a16:creationId xmlns:a16="http://schemas.microsoft.com/office/drawing/2014/main" id="{BC88AF48-76A1-4B66-A53E-EA1949C7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14" y="4800181"/>
            <a:ext cx="5429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ADCA7B-4BAE-4243-B141-240B7E1CF8AB}"/>
              </a:ext>
            </a:extLst>
          </p:cNvPr>
          <p:cNvSpPr/>
          <p:nvPr/>
        </p:nvSpPr>
        <p:spPr>
          <a:xfrm>
            <a:off x="414792" y="3693815"/>
            <a:ext cx="1678975" cy="12585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4E578-6E7F-4923-8714-DDE3858ADF4C}"/>
              </a:ext>
            </a:extLst>
          </p:cNvPr>
          <p:cNvSpPr/>
          <p:nvPr/>
        </p:nvSpPr>
        <p:spPr>
          <a:xfrm>
            <a:off x="414793" y="3443930"/>
            <a:ext cx="1678974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89FE2-1579-47F4-9FF4-07D5A17E851F}"/>
              </a:ext>
            </a:extLst>
          </p:cNvPr>
          <p:cNvSpPr/>
          <p:nvPr/>
        </p:nvSpPr>
        <p:spPr>
          <a:xfrm>
            <a:off x="414792" y="4940054"/>
            <a:ext cx="167897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C3299-9403-46F9-B6A4-91B752027DD0}"/>
              </a:ext>
            </a:extLst>
          </p:cNvPr>
          <p:cNvSpPr/>
          <p:nvPr/>
        </p:nvSpPr>
        <p:spPr>
          <a:xfrm>
            <a:off x="414793" y="3194045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DF36B-D3B4-44AC-A625-1293487340E4}"/>
              </a:ext>
            </a:extLst>
          </p:cNvPr>
          <p:cNvSpPr/>
          <p:nvPr/>
        </p:nvSpPr>
        <p:spPr>
          <a:xfrm>
            <a:off x="3402757" y="3191239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99A16-8C19-43E3-A135-81EDD44E7A7B}"/>
              </a:ext>
            </a:extLst>
          </p:cNvPr>
          <p:cNvSpPr/>
          <p:nvPr/>
        </p:nvSpPr>
        <p:spPr>
          <a:xfrm>
            <a:off x="414793" y="5188420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EE8D41-D704-4340-852D-12CCE5E06A56}"/>
              </a:ext>
            </a:extLst>
          </p:cNvPr>
          <p:cNvSpPr/>
          <p:nvPr/>
        </p:nvSpPr>
        <p:spPr>
          <a:xfrm>
            <a:off x="3402757" y="5185614"/>
            <a:ext cx="1678974" cy="249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776E0-423C-425B-90A3-A6633D39C0E9}"/>
              </a:ext>
            </a:extLst>
          </p:cNvPr>
          <p:cNvSpPr/>
          <p:nvPr/>
        </p:nvSpPr>
        <p:spPr>
          <a:xfrm>
            <a:off x="3402756" y="3693815"/>
            <a:ext cx="1678975" cy="12585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19834F-788E-4FED-A194-A864E51D595F}"/>
              </a:ext>
            </a:extLst>
          </p:cNvPr>
          <p:cNvSpPr/>
          <p:nvPr/>
        </p:nvSpPr>
        <p:spPr>
          <a:xfrm>
            <a:off x="3402757" y="3443930"/>
            <a:ext cx="1678974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1CECD6-7FF1-47D9-85DC-4D15827D4111}"/>
              </a:ext>
            </a:extLst>
          </p:cNvPr>
          <p:cNvSpPr/>
          <p:nvPr/>
        </p:nvSpPr>
        <p:spPr>
          <a:xfrm>
            <a:off x="3402756" y="4940054"/>
            <a:ext cx="167897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4CE597-61D1-41CA-BF62-7535EB398917}"/>
              </a:ext>
            </a:extLst>
          </p:cNvPr>
          <p:cNvSpPr/>
          <p:nvPr/>
        </p:nvSpPr>
        <p:spPr>
          <a:xfrm>
            <a:off x="1824433" y="2938548"/>
            <a:ext cx="184765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D2259-F544-495F-BC7D-9E6E08C143C9}"/>
              </a:ext>
            </a:extLst>
          </p:cNvPr>
          <p:cNvSpPr/>
          <p:nvPr/>
        </p:nvSpPr>
        <p:spPr>
          <a:xfrm>
            <a:off x="2093767" y="3171818"/>
            <a:ext cx="1308989" cy="22636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2527A-F06A-4DDD-960D-473802A5E48F}"/>
              </a:ext>
            </a:extLst>
          </p:cNvPr>
          <p:cNvSpPr/>
          <p:nvPr/>
        </p:nvSpPr>
        <p:spPr>
          <a:xfrm>
            <a:off x="1824433" y="5423209"/>
            <a:ext cx="1847655" cy="24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C01938F5-FD4C-491D-BB28-05D3D6AD2414}"/>
              </a:ext>
            </a:extLst>
          </p:cNvPr>
          <p:cNvSpPr txBox="1">
            <a:spLocks/>
          </p:cNvSpPr>
          <p:nvPr/>
        </p:nvSpPr>
        <p:spPr>
          <a:xfrm>
            <a:off x="1989767" y="2398054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2 Layer Board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647F1DC1-124B-415B-9A20-076F17F04412}"/>
              </a:ext>
            </a:extLst>
          </p:cNvPr>
          <p:cNvSpPr txBox="1">
            <a:spLocks/>
          </p:cNvSpPr>
          <p:nvPr/>
        </p:nvSpPr>
        <p:spPr>
          <a:xfrm>
            <a:off x="8685246" y="4416476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4 Layer Board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D6BD10C7-EF6E-4BE1-8958-F75CAE33FEF5}"/>
              </a:ext>
            </a:extLst>
          </p:cNvPr>
          <p:cNvSpPr txBox="1">
            <a:spLocks/>
          </p:cNvSpPr>
          <p:nvPr/>
        </p:nvSpPr>
        <p:spPr>
          <a:xfrm>
            <a:off x="5798551" y="200626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Pad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BFE458BF-15EF-4CF7-A0DD-7AB438D301DE}"/>
              </a:ext>
            </a:extLst>
          </p:cNvPr>
          <p:cNvSpPr txBox="1">
            <a:spLocks/>
          </p:cNvSpPr>
          <p:nvPr/>
        </p:nvSpPr>
        <p:spPr>
          <a:xfrm>
            <a:off x="5798552" y="2489062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Silkscreen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B7025A9-DBEF-4A44-B2DF-5BD39AC76B8E}"/>
              </a:ext>
            </a:extLst>
          </p:cNvPr>
          <p:cNvSpPr txBox="1">
            <a:spLocks/>
          </p:cNvSpPr>
          <p:nvPr/>
        </p:nvSpPr>
        <p:spPr>
          <a:xfrm>
            <a:off x="5798551" y="2956286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Solder Mask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56DA6597-6054-4954-A303-B9EE6F3FB3D3}"/>
              </a:ext>
            </a:extLst>
          </p:cNvPr>
          <p:cNvSpPr txBox="1">
            <a:spLocks/>
          </p:cNvSpPr>
          <p:nvPr/>
        </p:nvSpPr>
        <p:spPr>
          <a:xfrm>
            <a:off x="5682248" y="3423510"/>
            <a:ext cx="2725689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Top Signal Layer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D5C5E6FF-48D1-4A14-A0B5-C91508F5CC13}"/>
              </a:ext>
            </a:extLst>
          </p:cNvPr>
          <p:cNvSpPr txBox="1">
            <a:spLocks/>
          </p:cNvSpPr>
          <p:nvPr/>
        </p:nvSpPr>
        <p:spPr>
          <a:xfrm>
            <a:off x="5735862" y="4022747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73CA81-AFA9-4BC7-A5F4-0C337A0D9A30}"/>
              </a:ext>
            </a:extLst>
          </p:cNvPr>
          <p:cNvCxnSpPr>
            <a:cxnSpLocks/>
          </p:cNvCxnSpPr>
          <p:nvPr/>
        </p:nvCxnSpPr>
        <p:spPr>
          <a:xfrm flipH="1">
            <a:off x="3672088" y="2221792"/>
            <a:ext cx="2545832" cy="6983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54081-4F2B-44AD-AF6D-39DBDAD0FBAB}"/>
              </a:ext>
            </a:extLst>
          </p:cNvPr>
          <p:cNvCxnSpPr>
            <a:cxnSpLocks/>
          </p:cNvCxnSpPr>
          <p:nvPr/>
        </p:nvCxnSpPr>
        <p:spPr>
          <a:xfrm flipH="1">
            <a:off x="4897120" y="2711276"/>
            <a:ext cx="1016760" cy="2605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BB02FA-FB44-41F6-83F1-C279375D9D27}"/>
              </a:ext>
            </a:extLst>
          </p:cNvPr>
          <p:cNvCxnSpPr>
            <a:cxnSpLocks/>
          </p:cNvCxnSpPr>
          <p:nvPr/>
        </p:nvCxnSpPr>
        <p:spPr>
          <a:xfrm flipH="1">
            <a:off x="5181600" y="3126762"/>
            <a:ext cx="673374" cy="1554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D7A6C5-FD2F-4A21-8E28-87921E9FC751}"/>
              </a:ext>
            </a:extLst>
          </p:cNvPr>
          <p:cNvCxnSpPr>
            <a:cxnSpLocks/>
          </p:cNvCxnSpPr>
          <p:nvPr/>
        </p:nvCxnSpPr>
        <p:spPr>
          <a:xfrm flipH="1">
            <a:off x="5181600" y="3601437"/>
            <a:ext cx="8054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E60636-E800-4837-9085-D29BF8AC34F1}"/>
              </a:ext>
            </a:extLst>
          </p:cNvPr>
          <p:cNvCxnSpPr>
            <a:cxnSpLocks/>
          </p:cNvCxnSpPr>
          <p:nvPr/>
        </p:nvCxnSpPr>
        <p:spPr>
          <a:xfrm flipH="1">
            <a:off x="5181600" y="4212596"/>
            <a:ext cx="10363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80DEE72-23BB-40C8-B32F-DC8FB64479B7}"/>
              </a:ext>
            </a:extLst>
          </p:cNvPr>
          <p:cNvSpPr/>
          <p:nvPr/>
        </p:nvSpPr>
        <p:spPr>
          <a:xfrm>
            <a:off x="4149462" y="2938103"/>
            <a:ext cx="647789" cy="268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61DD70-D1EF-422B-BAA5-D6F79F783800}"/>
              </a:ext>
            </a:extLst>
          </p:cNvPr>
          <p:cNvSpPr/>
          <p:nvPr/>
        </p:nvSpPr>
        <p:spPr>
          <a:xfrm>
            <a:off x="2339823" y="2920126"/>
            <a:ext cx="793601" cy="27529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03A-84A3-4309-A6D0-D070E51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54F4-2E44-4B63-9E45-EAE64D1D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9" y="3584734"/>
            <a:ext cx="2219174" cy="13141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351095-7FE3-4BE0-965B-62A97A96CA37}"/>
              </a:ext>
            </a:extLst>
          </p:cNvPr>
          <p:cNvSpPr txBox="1">
            <a:spLocks/>
          </p:cNvSpPr>
          <p:nvPr/>
        </p:nvSpPr>
        <p:spPr>
          <a:xfrm>
            <a:off x="295325" y="2767955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Schematic Symbol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20342DF-DA1E-476F-B815-C11341CDE92E}"/>
              </a:ext>
            </a:extLst>
          </p:cNvPr>
          <p:cNvSpPr txBox="1">
            <a:spLocks/>
          </p:cNvSpPr>
          <p:nvPr/>
        </p:nvSpPr>
        <p:spPr>
          <a:xfrm>
            <a:off x="3028365" y="2767955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Component Footprint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BBA54-CA4B-435A-948E-1290F4E3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24" y="3582070"/>
            <a:ext cx="1861185" cy="1311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64CB1-678E-4F4C-878B-BAC881D1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604" y="3640012"/>
            <a:ext cx="2540556" cy="230441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F201C03-253E-4DCE-8286-F5BC28353800}"/>
              </a:ext>
            </a:extLst>
          </p:cNvPr>
          <p:cNvSpPr txBox="1">
            <a:spLocks/>
          </p:cNvSpPr>
          <p:nvPr/>
        </p:nvSpPr>
        <p:spPr>
          <a:xfrm>
            <a:off x="9138628" y="2817382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Board Layout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AD2254-4A18-40AD-B6E2-05EFCB55099F}"/>
              </a:ext>
            </a:extLst>
          </p:cNvPr>
          <p:cNvSpPr txBox="1">
            <a:spLocks/>
          </p:cNvSpPr>
          <p:nvPr/>
        </p:nvSpPr>
        <p:spPr>
          <a:xfrm>
            <a:off x="5971736" y="2807222"/>
            <a:ext cx="2316508" cy="69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Schematic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1C0B6-3EBE-4BEF-A362-9B309C15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73" y="3590039"/>
            <a:ext cx="3033433" cy="20343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9D537F-4EE3-424D-836F-F544ADC8EE4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11833" y="3116105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F1504-7462-4413-8FF7-1AF9ACB6EE31}"/>
              </a:ext>
            </a:extLst>
          </p:cNvPr>
          <p:cNvCxnSpPr>
            <a:cxnSpLocks/>
          </p:cNvCxnSpPr>
          <p:nvPr/>
        </p:nvCxnSpPr>
        <p:spPr>
          <a:xfrm>
            <a:off x="5385469" y="3092770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3FE74E-9BA9-4696-B146-25B3F7E26958}"/>
              </a:ext>
            </a:extLst>
          </p:cNvPr>
          <p:cNvCxnSpPr>
            <a:cxnSpLocks/>
          </p:cNvCxnSpPr>
          <p:nvPr/>
        </p:nvCxnSpPr>
        <p:spPr>
          <a:xfrm>
            <a:off x="8646706" y="3079595"/>
            <a:ext cx="455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4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A47B-5C4C-4DB0-830D-98F2607E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97C1-C54C-4B24-B6CA-D277B65D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House</a:t>
            </a:r>
          </a:p>
          <a:p>
            <a:pPr lvl="1"/>
            <a:r>
              <a:rPr lang="en-US" dirty="0"/>
              <a:t>Chemical photo-etching</a:t>
            </a:r>
          </a:p>
          <a:p>
            <a:pPr lvl="1"/>
            <a:r>
              <a:rPr lang="en-US" dirty="0"/>
              <a:t>PCB Mill (</a:t>
            </a:r>
            <a:r>
              <a:rPr lang="en-US" dirty="0" err="1"/>
              <a:t>Bantham</a:t>
            </a:r>
            <a:r>
              <a:rPr lang="en-US" dirty="0"/>
              <a:t> Tools?)</a:t>
            </a:r>
          </a:p>
          <a:p>
            <a:pPr lvl="1"/>
            <a:r>
              <a:rPr lang="en-US" dirty="0"/>
              <a:t>PCB Printer (</a:t>
            </a:r>
            <a:r>
              <a:rPr lang="en-US" dirty="0" err="1"/>
              <a:t>BotFactory</a:t>
            </a:r>
            <a:r>
              <a:rPr lang="en-US" dirty="0"/>
              <a:t> </a:t>
            </a:r>
            <a:r>
              <a:rPr lang="en-US" dirty="0" err="1"/>
              <a:t>Squink</a:t>
            </a:r>
            <a:r>
              <a:rPr lang="en-US" dirty="0"/>
              <a:t>)</a:t>
            </a:r>
          </a:p>
          <a:p>
            <a:r>
              <a:rPr lang="en-US" dirty="0"/>
              <a:t>Professional</a:t>
            </a:r>
          </a:p>
          <a:p>
            <a:pPr lvl="1"/>
            <a:r>
              <a:rPr lang="en-US" dirty="0"/>
              <a:t>Osh Park</a:t>
            </a:r>
          </a:p>
          <a:p>
            <a:pPr lvl="2"/>
            <a:r>
              <a:rPr lang="en-US" dirty="0"/>
              <a:t>Streamlined and cheap process.</a:t>
            </a:r>
          </a:p>
          <a:p>
            <a:pPr lvl="3"/>
            <a:r>
              <a:rPr lang="en-US" dirty="0"/>
              <a:t>$5/in^2 for 2 layers for 3 boards</a:t>
            </a:r>
          </a:p>
          <a:p>
            <a:pPr lvl="3"/>
            <a:r>
              <a:rPr lang="en-US" dirty="0"/>
              <a:t>$10/in^2 for 4 layers for 3 boards</a:t>
            </a:r>
          </a:p>
          <a:p>
            <a:pPr lvl="2"/>
            <a:r>
              <a:rPr lang="en-US" dirty="0"/>
              <a:t>More limited layer and material customization</a:t>
            </a:r>
          </a:p>
          <a:p>
            <a:pPr lvl="1"/>
            <a:r>
              <a:rPr lang="en-US" dirty="0"/>
              <a:t>Advanced Circuits</a:t>
            </a:r>
          </a:p>
          <a:p>
            <a:pPr lvl="2"/>
            <a:r>
              <a:rPr lang="en-US" dirty="0"/>
              <a:t>Many customization options</a:t>
            </a:r>
          </a:p>
          <a:p>
            <a:pPr lvl="2"/>
            <a:r>
              <a:rPr lang="en-US" dirty="0"/>
              <a:t>More pricy</a:t>
            </a:r>
          </a:p>
          <a:p>
            <a:pPr lvl="2"/>
            <a:endParaRPr lang="en-US" dirty="0"/>
          </a:p>
        </p:txBody>
      </p:sp>
      <p:pic>
        <p:nvPicPr>
          <p:cNvPr id="4098" name="Picture 2" descr="Image result for osh park">
            <a:extLst>
              <a:ext uri="{FF2B5EF4-FFF2-40B4-BE49-F238E27FC236}">
                <a16:creationId xmlns:a16="http://schemas.microsoft.com/office/drawing/2014/main" id="{51B3446E-08F5-4812-8A25-AA19C4AA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45" y="2108199"/>
            <a:ext cx="5022933" cy="37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ADA538A-8AE2-48EB-8ADB-92C486313B43}"/>
              </a:ext>
            </a:extLst>
          </p:cNvPr>
          <p:cNvSpPr txBox="1">
            <a:spLocks/>
          </p:cNvSpPr>
          <p:nvPr/>
        </p:nvSpPr>
        <p:spPr>
          <a:xfrm>
            <a:off x="6731445" y="5883375"/>
            <a:ext cx="2410455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orbel" panose="020B0503020204020204"/>
              </a:rPr>
              <a:t>Osh Park full panel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48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160-5914-4559-96A1-C821669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E32D-3D6A-46BF-A1CD-572D174E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960006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for protoboards, PCBs, and splicing wires.</a:t>
            </a:r>
          </a:p>
          <a:p>
            <a:r>
              <a:rPr lang="en-US" dirty="0"/>
              <a:t>Solder is a low melting point metal alloy that is conductive.</a:t>
            </a:r>
          </a:p>
          <a:p>
            <a:r>
              <a:rPr lang="en-US" dirty="0"/>
              <a:t>Collin’s Lab Soldering Video: </a:t>
            </a:r>
            <a:r>
              <a:rPr lang="en-US" dirty="0">
                <a:hlinkClick r:id="rId2"/>
              </a:rPr>
              <a:t>https://www.youtube.com/watch?v=QKbJxytERvg&amp;ab_channel=AdafruitIndustries</a:t>
            </a:r>
            <a:endParaRPr lang="en-US" dirty="0"/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Through Hole</a:t>
            </a:r>
          </a:p>
          <a:p>
            <a:pPr lvl="2"/>
            <a:r>
              <a:rPr lang="en-US" dirty="0"/>
              <a:t>Basic soldering iron with “Flat head”  tip</a:t>
            </a:r>
          </a:p>
          <a:p>
            <a:pPr lvl="1"/>
            <a:r>
              <a:rPr lang="en-US" dirty="0"/>
              <a:t>Surface mount (SMD)</a:t>
            </a:r>
          </a:p>
          <a:p>
            <a:pPr lvl="2"/>
            <a:r>
              <a:rPr lang="en-US" dirty="0"/>
              <a:t>Various soldering iron tips for larger components</a:t>
            </a:r>
          </a:p>
          <a:p>
            <a:pPr lvl="2"/>
            <a:r>
              <a:rPr lang="en-US" dirty="0"/>
              <a:t>Smaller components requires robotic part placement</a:t>
            </a:r>
          </a:p>
          <a:p>
            <a:pPr lvl="2"/>
            <a:r>
              <a:rPr lang="en-US" dirty="0"/>
              <a:t>Can use solder paste cured by reflow oven, toaster oven, or heat gun.</a:t>
            </a:r>
          </a:p>
          <a:p>
            <a:pPr lvl="2"/>
            <a:endParaRPr lang="en-US" dirty="0"/>
          </a:p>
        </p:txBody>
      </p:sp>
      <p:pic>
        <p:nvPicPr>
          <p:cNvPr id="5122" name="Picture 2" descr="Image result for soldering">
            <a:extLst>
              <a:ext uri="{FF2B5EF4-FFF2-40B4-BE49-F238E27FC236}">
                <a16:creationId xmlns:a16="http://schemas.microsoft.com/office/drawing/2014/main" id="{9B0F95C5-DC3F-4228-A535-6B4FE0A1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2011680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urface mount soldering">
            <a:extLst>
              <a:ext uri="{FF2B5EF4-FFF2-40B4-BE49-F238E27FC236}">
                <a16:creationId xmlns:a16="http://schemas.microsoft.com/office/drawing/2014/main" id="{C0C35758-6467-48F7-AC28-91814053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1" y="4657520"/>
            <a:ext cx="3009900" cy="13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4EE1FC2-6488-454A-B8D6-A6CC0DEC2947}"/>
              </a:ext>
            </a:extLst>
          </p:cNvPr>
          <p:cNvSpPr txBox="1">
            <a:spLocks/>
          </p:cNvSpPr>
          <p:nvPr/>
        </p:nvSpPr>
        <p:spPr>
          <a:xfrm>
            <a:off x="8489950" y="6026043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Surface Mount Soldering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47CC-5CE9-4CCA-880B-F388DA210C1C}"/>
              </a:ext>
            </a:extLst>
          </p:cNvPr>
          <p:cNvSpPr txBox="1">
            <a:spLocks/>
          </p:cNvSpPr>
          <p:nvPr/>
        </p:nvSpPr>
        <p:spPr>
          <a:xfrm>
            <a:off x="8489950" y="4023881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Through Hole Soldering</a:t>
            </a:r>
          </a:p>
        </p:txBody>
      </p:sp>
    </p:spTree>
    <p:extLst>
      <p:ext uri="{BB962C8B-B14F-4D97-AF65-F5344CB8AC3E}">
        <p14:creationId xmlns:p14="http://schemas.microsoft.com/office/powerpoint/2010/main" val="809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6918</TotalTime>
  <Words>1399</Words>
  <Application>Microsoft Office PowerPoint</Application>
  <PresentationFormat>Widescreen</PresentationFormat>
  <Paragraphs>280</Paragraphs>
  <Slides>32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Maker Training Session: Electrical Prototyping and PCBs</vt:lpstr>
      <vt:lpstr>Breadboards</vt:lpstr>
      <vt:lpstr>ProtoBoards</vt:lpstr>
      <vt:lpstr>Printed Circuit Boards</vt:lpstr>
      <vt:lpstr>Design PCB’s</vt:lpstr>
      <vt:lpstr>Cross Section of PCB’s</vt:lpstr>
      <vt:lpstr>PCB Design Process</vt:lpstr>
      <vt:lpstr>Manufacture PCB’s</vt:lpstr>
      <vt:lpstr>Electrical Soldering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336</cp:revision>
  <dcterms:created xsi:type="dcterms:W3CDTF">2016-09-03T15:20:58Z</dcterms:created>
  <dcterms:modified xsi:type="dcterms:W3CDTF">2018-03-20T23:54:03Z</dcterms:modified>
</cp:coreProperties>
</file>